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80" r:id="rId4"/>
    <p:sldId id="264" r:id="rId5"/>
    <p:sldId id="258" r:id="rId6"/>
    <p:sldId id="259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2" r:id="rId18"/>
    <p:sldId id="273" r:id="rId19"/>
    <p:sldId id="271" r:id="rId20"/>
    <p:sldId id="275" r:id="rId21"/>
    <p:sldId id="276" r:id="rId22"/>
    <p:sldId id="277" r:id="rId23"/>
    <p:sldId id="278" r:id="rId24"/>
    <p:sldId id="279" r:id="rId25"/>
    <p:sldId id="26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0" autoAdjust="0"/>
    <p:restoredTop sz="95840" autoAdjust="0"/>
  </p:normalViewPr>
  <p:slideViewPr>
    <p:cSldViewPr>
      <p:cViewPr>
        <p:scale>
          <a:sx n="70" d="100"/>
          <a:sy n="70" d="100"/>
        </p:scale>
        <p:origin x="-1182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845F0-0780-4597-A322-E941044E890C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AC08E-CB9A-4B78-9BC1-D80DF8152E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992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AC08E-CB9A-4B78-9BC1-D80DF8152E4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4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9464-205E-400C-AC0E-BB5F883648C2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23CD-62E2-41D6-9B8D-8E208D5EF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4594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9464-205E-400C-AC0E-BB5F883648C2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23CD-62E2-41D6-9B8D-8E208D5EF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5827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9464-205E-400C-AC0E-BB5F883648C2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23CD-62E2-41D6-9B8D-8E208D5EF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888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9464-205E-400C-AC0E-BB5F883648C2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23CD-62E2-41D6-9B8D-8E208D5EF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377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9464-205E-400C-AC0E-BB5F883648C2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23CD-62E2-41D6-9B8D-8E208D5EF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0374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9464-205E-400C-AC0E-BB5F883648C2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23CD-62E2-41D6-9B8D-8E208D5EF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949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9464-205E-400C-AC0E-BB5F883648C2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23CD-62E2-41D6-9B8D-8E208D5EF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248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9464-205E-400C-AC0E-BB5F883648C2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23CD-62E2-41D6-9B8D-8E208D5EF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065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9464-205E-400C-AC0E-BB5F883648C2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23CD-62E2-41D6-9B8D-8E208D5EF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9657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9464-205E-400C-AC0E-BB5F883648C2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23CD-62E2-41D6-9B8D-8E208D5EF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563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9464-205E-400C-AC0E-BB5F883648C2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23CD-62E2-41D6-9B8D-8E208D5EF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786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09464-205E-400C-AC0E-BB5F883648C2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23CD-62E2-41D6-9B8D-8E208D5EF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357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3.wdp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5.jpeg"/><Relationship Id="rId5" Type="http://schemas.microsoft.com/office/2007/relationships/hdphoto" Target="../media/hdphoto4.wdp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4.jpeg"/><Relationship Id="rId5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8.wdp"/><Relationship Id="rId5" Type="http://schemas.openxmlformats.org/officeDocument/2006/relationships/image" Target="../media/image31.jpe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3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7.jpeg"/><Relationship Id="rId5" Type="http://schemas.microsoft.com/office/2007/relationships/hdphoto" Target="../media/hdphoto10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12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13.wdp"/><Relationship Id="rId11" Type="http://schemas.openxmlformats.org/officeDocument/2006/relationships/image" Target="../media/image47.jpeg"/><Relationship Id="rId5" Type="http://schemas.openxmlformats.org/officeDocument/2006/relationships/image" Target="../media/image44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microsoft.com/office/2007/relationships/hdphoto" Target="../media/hdphoto17.wdp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1.png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s://ok.ru/panteleymonovka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hyperlink" Target="http://uprobrgrl.ucoz.ru/publ/zosh_19/22" TargetMode="External"/><Relationship Id="rId5" Type="http://schemas.openxmlformats.org/officeDocument/2006/relationships/hyperlink" Target="http://www.etoretro.ru/" TargetMode="External"/><Relationship Id="rId4" Type="http://schemas.openxmlformats.org/officeDocument/2006/relationships/hyperlink" Target="http://govorit.donetsk.ua/belye-giganty-vozhdi-plemen-donbassa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640960" cy="1470025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Горловская</a:t>
            </a:r>
            <a:r>
              <a:rPr lang="ru-RU" b="1" dirty="0" smtClean="0"/>
              <a:t> общеобразовательная школа </a:t>
            </a:r>
            <a:r>
              <a:rPr lang="en-US" b="1" dirty="0" smtClean="0"/>
              <a:t>I-III </a:t>
            </a:r>
            <a:r>
              <a:rPr lang="ru-RU" b="1" dirty="0" smtClean="0"/>
              <a:t>ступеней № 19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844824"/>
            <a:ext cx="8712968" cy="175260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Республиканская поисково – краеведческая выставка-конкурс учащейся молодёжи «Донбасс экскурсионный»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Конкурс виртуальных экскурсий «Клуб путешественников»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sz="3600" b="1" dirty="0" smtClean="0">
                <a:solidFill>
                  <a:schemeClr val="tx1"/>
                </a:solidFill>
              </a:rPr>
              <a:t>«Не проезжайте мимо: глазами обывателя»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4941168"/>
            <a:ext cx="35606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Выполнили обучающиеся 11 </a:t>
            </a:r>
            <a:r>
              <a:rPr lang="ru-RU" b="1" dirty="0" err="1" smtClean="0"/>
              <a:t>кл</a:t>
            </a:r>
            <a:r>
              <a:rPr lang="ru-RU" b="1" dirty="0" smtClean="0"/>
              <a:t>.:</a:t>
            </a:r>
            <a:br>
              <a:rPr lang="ru-RU" b="1" dirty="0" smtClean="0"/>
            </a:br>
            <a:r>
              <a:rPr lang="ru-RU" b="1" dirty="0" smtClean="0"/>
              <a:t>Губа Александр</a:t>
            </a:r>
          </a:p>
          <a:p>
            <a:r>
              <a:rPr lang="ru-RU" b="1" dirty="0" err="1" smtClean="0"/>
              <a:t>Семикова</a:t>
            </a:r>
            <a:r>
              <a:rPr lang="ru-RU" b="1" dirty="0" smtClean="0"/>
              <a:t> Виктория</a:t>
            </a:r>
          </a:p>
          <a:p>
            <a:endParaRPr lang="ru-RU" dirty="0" smtClean="0"/>
          </a:p>
          <a:p>
            <a:r>
              <a:rPr lang="ru-RU" b="1" dirty="0" smtClean="0"/>
              <a:t>Руководитель: </a:t>
            </a:r>
          </a:p>
          <a:p>
            <a:r>
              <a:rPr lang="ru-RU" b="1" dirty="0" err="1" smtClean="0"/>
              <a:t>Ведяков</a:t>
            </a:r>
            <a:r>
              <a:rPr lang="ru-RU" b="1" dirty="0" smtClean="0"/>
              <a:t> Артур Павлович </a:t>
            </a:r>
            <a:endParaRPr lang="ru-RU" b="1" dirty="0"/>
          </a:p>
        </p:txBody>
      </p:sp>
      <p:pic>
        <p:nvPicPr>
          <p:cNvPr id="5" name="Vanessa_Mej_-_Nerealno_krasivyj_trek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6250841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4338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194"/>
    </mc:Choice>
    <mc:Fallback>
      <p:transition spd="slow" advTm="18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8679" numSld="999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 xmlns="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Пантелеймоновский</a:t>
            </a:r>
            <a:r>
              <a:rPr lang="ru-RU" b="1" dirty="0" smtClean="0">
                <a:solidFill>
                  <a:srgbClr val="FF0000"/>
                </a:solidFill>
              </a:rPr>
              <a:t> ставок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1888" y="4509120"/>
            <a:ext cx="4425563" cy="2165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872" y="3080772"/>
            <a:ext cx="415302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Сказано - сделано: силами жителей на субботниках и воскресниках балку почистили, запрудили насыпной плотиной, провели от канала "Северский Донец - Донбасс" километровый водовод и соорудили прекрасное рукотворное озеро, к которому широким зеленым мысом спускался старый, но ухоженный парк. Сейчас этот ставок пользуется популярностью среди жителей </a:t>
            </a:r>
            <a:r>
              <a:rPr lang="ru-RU" b="1" dirty="0" err="1" smtClean="0">
                <a:solidFill>
                  <a:srgbClr val="002060"/>
                </a:solidFill>
              </a:rPr>
              <a:t>Пантелеймоновки</a:t>
            </a:r>
            <a:r>
              <a:rPr lang="ru-RU" b="1" dirty="0" smtClean="0">
                <a:solidFill>
                  <a:srgbClr val="002060"/>
                </a:solidFill>
              </a:rPr>
              <a:t> и окрестных городов.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4674" y="936696"/>
            <a:ext cx="4499992" cy="3373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218" y="906911"/>
            <a:ext cx="3024336" cy="21640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66247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Горловская</a:t>
            </a:r>
            <a:r>
              <a:rPr lang="ru-RU" b="1" dirty="0" smtClean="0">
                <a:solidFill>
                  <a:srgbClr val="FF0000"/>
                </a:solidFill>
              </a:rPr>
              <a:t> ОШ №19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4" y="908720"/>
            <a:ext cx="41530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Наша школа имеет богатую историю и является одной из старейших в Горловке. Первый корпус школы – «старая школа»  построен в  1935 г., так как здания семилетней школы для нужд поселка уже не хватало.</a:t>
            </a:r>
          </a:p>
        </p:txBody>
      </p:sp>
      <p:pic>
        <p:nvPicPr>
          <p:cNvPr id="2050" name="Picture 2" descr="H:\Артур\Пантелеймоновка\Пантелеймоновка допматериалы\Скан раз\школа 60-е - 000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54" t="23126" r="9965" b="8864"/>
          <a:stretch/>
        </p:blipFill>
        <p:spPr bwMode="auto">
          <a:xfrm>
            <a:off x="251522" y="980728"/>
            <a:ext cx="4428711" cy="27040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toretro.ru/data/media/2709/146370893413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1426" y="2910226"/>
            <a:ext cx="3772469" cy="25024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DCIM\IMG_20161102_1215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3664179"/>
            <a:ext cx="5472609" cy="30783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6165304"/>
            <a:ext cx="2943682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«Старая» школа. 2016 г.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980728"/>
            <a:ext cx="3168352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«Старая» школа. 1950-е гг.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92141" y="5196606"/>
            <a:ext cx="3168352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«Старая» школа. 1960-е гг.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3600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 smtClean="0">
                <a:solidFill>
                  <a:srgbClr val="FF0000"/>
                </a:solidFill>
              </a:rPr>
              <a:t>Горловская</a:t>
            </a:r>
            <a:r>
              <a:rPr lang="ru-RU" b="1" dirty="0" smtClean="0">
                <a:solidFill>
                  <a:srgbClr val="FF0000"/>
                </a:solidFill>
              </a:rPr>
              <a:t> ОШ №19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i.mycdn.me/image?t=3&amp;bid=772416515388&amp;id=772416515388&amp;plc=WEB&amp;tkn=*avpcWQaGVf__d8w4VSjBj_VGMB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0327" y="908720"/>
            <a:ext cx="4077300" cy="305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0211" y="908720"/>
            <a:ext cx="41530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В 1987 г. из-за нехватки мест был построен второй корпус – «новая школа». По плану предусматривалось помещение для музея и строительство третьего корпуса – бассейна, где на уроках физкультуры могли бы проводиться занятия по плаванию.</a:t>
            </a:r>
          </a:p>
        </p:txBody>
      </p:sp>
      <p:pic>
        <p:nvPicPr>
          <p:cNvPr id="2052" name="Picture 4" descr="https://pp.vk.me/c441/u51953062/103537366/x_73cf9aa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81" b="22015"/>
          <a:stretch/>
        </p:blipFill>
        <p:spPr bwMode="auto">
          <a:xfrm>
            <a:off x="4385996" y="3557049"/>
            <a:ext cx="4465962" cy="279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vk.me/c441/u51953062/103537366/x_180c086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292" y="3230067"/>
            <a:ext cx="4592109" cy="344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81840" y="6021288"/>
            <a:ext cx="2808312" cy="652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«Новая» школа. Современный вид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2974267"/>
            <a:ext cx="2808312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Бассейн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9058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 smtClean="0">
                <a:solidFill>
                  <a:srgbClr val="FF0000"/>
                </a:solidFill>
              </a:rPr>
              <a:t>Горловская</a:t>
            </a:r>
            <a:r>
              <a:rPr lang="ru-RU" b="1" dirty="0" smtClean="0">
                <a:solidFill>
                  <a:srgbClr val="FF0000"/>
                </a:solidFill>
              </a:rPr>
              <a:t> ОШ №19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56" t="24212" r="33267" b="20949"/>
          <a:stretch/>
        </p:blipFill>
        <p:spPr bwMode="auto">
          <a:xfrm>
            <a:off x="2221817" y="2204687"/>
            <a:ext cx="4771256" cy="4345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50" y="832903"/>
            <a:ext cx="2926663" cy="216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pp.vk.me/c441/u51953062/103537366/x_73cf9aa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81" b="22015"/>
          <a:stretch/>
        </p:blipFill>
        <p:spPr bwMode="auto">
          <a:xfrm>
            <a:off x="6352170" y="4924263"/>
            <a:ext cx="2596268" cy="1622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J:\DCIM\IMG_20161102_1215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6155" y="1055631"/>
            <a:ext cx="268829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 rot="1527763">
            <a:off x="1487070" y="2367138"/>
            <a:ext cx="1698212" cy="401325"/>
          </a:xfrm>
          <a:prstGeom prst="rightArrow">
            <a:avLst>
              <a:gd name="adj1" fmla="val 50000"/>
              <a:gd name="adj2" fmla="val 1369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6319170">
            <a:off x="5876217" y="2774781"/>
            <a:ext cx="1594022" cy="401325"/>
          </a:xfrm>
          <a:prstGeom prst="rightArrow">
            <a:avLst>
              <a:gd name="adj1" fmla="val 50000"/>
              <a:gd name="adj2" fmla="val 1369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1385174">
            <a:off x="5189499" y="5887379"/>
            <a:ext cx="1830052" cy="401325"/>
          </a:xfrm>
          <a:prstGeom prst="rightArrow">
            <a:avLst>
              <a:gd name="adj1" fmla="val 50000"/>
              <a:gd name="adj2" fmla="val 1369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33" y="4707288"/>
            <a:ext cx="2741290" cy="205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трелка вправо 11"/>
          <p:cNvSpPr/>
          <p:nvPr/>
        </p:nvSpPr>
        <p:spPr>
          <a:xfrm rot="21148075">
            <a:off x="1762196" y="4696398"/>
            <a:ext cx="2113252" cy="401325"/>
          </a:xfrm>
          <a:prstGeom prst="rightArrow">
            <a:avLst>
              <a:gd name="adj1" fmla="val 50000"/>
              <a:gd name="adj2" fmla="val 1369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78487" y="6340829"/>
            <a:ext cx="1469564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Музей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93074" y="2516489"/>
            <a:ext cx="1966502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«Старая» школа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04248" y="6382707"/>
            <a:ext cx="2155327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«Новая» школа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2571672"/>
            <a:ext cx="1405747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Бассейн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82274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9559"/>
    </mc:Choice>
    <mc:Fallback>
      <p:transition spd="slow" advTm="2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«Белая арка»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4" y="908722"/>
            <a:ext cx="41530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«Белая арка» – местное название входа в парк отдыха, создание которого началось в  1927 </a:t>
            </a:r>
            <a:r>
              <a:rPr lang="ru-RU" b="1" dirty="0">
                <a:solidFill>
                  <a:srgbClr val="002060"/>
                </a:solidFill>
              </a:rPr>
              <a:t>г. </a:t>
            </a:r>
            <a:r>
              <a:rPr lang="ru-RU" b="1" dirty="0" smtClean="0">
                <a:solidFill>
                  <a:srgbClr val="002060"/>
                </a:solidFill>
              </a:rPr>
              <a:t>При строительстве завода и поселка  закладывается </a:t>
            </a:r>
            <a:r>
              <a:rPr lang="ru-RU" b="1" dirty="0">
                <a:solidFill>
                  <a:srgbClr val="002060"/>
                </a:solidFill>
              </a:rPr>
              <a:t>парк </a:t>
            </a:r>
            <a:r>
              <a:rPr lang="ru-RU" b="1" dirty="0" smtClean="0">
                <a:solidFill>
                  <a:srgbClr val="002060"/>
                </a:solidFill>
              </a:rPr>
              <a:t> общей площадью </a:t>
            </a:r>
            <a:r>
              <a:rPr lang="ru-RU" b="1" dirty="0">
                <a:solidFill>
                  <a:srgbClr val="002060"/>
                </a:solidFill>
              </a:rPr>
              <a:t>26 гектаров и плодовый сад </a:t>
            </a:r>
            <a:r>
              <a:rPr lang="ru-RU" b="1" dirty="0" smtClean="0">
                <a:solidFill>
                  <a:srgbClr val="002060"/>
                </a:solidFill>
              </a:rPr>
              <a:t>- </a:t>
            </a:r>
            <a:r>
              <a:rPr lang="ru-RU" b="1" dirty="0">
                <a:solidFill>
                  <a:srgbClr val="002060"/>
                </a:solidFill>
              </a:rPr>
              <a:t>4 </a:t>
            </a:r>
            <a:r>
              <a:rPr lang="ru-RU" b="1" dirty="0" smtClean="0">
                <a:solidFill>
                  <a:srgbClr val="002060"/>
                </a:solidFill>
              </a:rPr>
              <a:t>гектара. </a:t>
            </a:r>
            <a:r>
              <a:rPr lang="ru-RU" b="1" dirty="0">
                <a:solidFill>
                  <a:srgbClr val="002060"/>
                </a:solidFill>
              </a:rPr>
              <a:t>Р</a:t>
            </a:r>
            <a:r>
              <a:rPr lang="ru-RU" b="1" dirty="0" smtClean="0">
                <a:solidFill>
                  <a:srgbClr val="002060"/>
                </a:solidFill>
              </a:rPr>
              <a:t>уководил </a:t>
            </a:r>
            <a:r>
              <a:rPr lang="ru-RU" b="1" dirty="0">
                <a:solidFill>
                  <a:srgbClr val="002060"/>
                </a:solidFill>
              </a:rPr>
              <a:t>этими работами садовник Хаустов – выпускник Санкт </a:t>
            </a:r>
            <a:r>
              <a:rPr lang="ru-RU" b="1" dirty="0" smtClean="0">
                <a:solidFill>
                  <a:srgbClr val="002060"/>
                </a:solidFill>
              </a:rPr>
              <a:t>– Петербургской лесотехнической академии</a:t>
            </a:r>
            <a:r>
              <a:rPr lang="ru-RU" b="1" dirty="0">
                <a:solidFill>
                  <a:srgbClr val="002060"/>
                </a:solidFill>
              </a:rPr>
              <a:t>.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4098" name="Picture 2" descr="H:\imag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3" y="3736260"/>
            <a:ext cx="3960440" cy="29691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Артур\Пантелеймоновка\Пантелеймоновка допматериалы\Скан разобрать\0 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29" t="54120" r="8371" b="13583"/>
          <a:stretch/>
        </p:blipFill>
        <p:spPr bwMode="auto">
          <a:xfrm>
            <a:off x="137663" y="837489"/>
            <a:ext cx="4486893" cy="27368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27984" y="6237312"/>
            <a:ext cx="2160239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Современный вид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23510" y="3314025"/>
            <a:ext cx="1152128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1960-е гг.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0625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Школа – «швейка»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836712"/>
            <a:ext cx="352839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 1928 году при </a:t>
            </a:r>
            <a:r>
              <a:rPr lang="ru-RU" b="1" dirty="0" err="1">
                <a:solidFill>
                  <a:srgbClr val="002060"/>
                </a:solidFill>
              </a:rPr>
              <a:t>Пантелеймоновском</a:t>
            </a:r>
            <a:r>
              <a:rPr lang="ru-RU" b="1" dirty="0">
                <a:solidFill>
                  <a:srgbClr val="002060"/>
                </a:solidFill>
              </a:rPr>
              <a:t>         огнеупорном заводе было организовано    специальное строительное управление, занимавшееся гражданским строительством. В разное время в нем работало до 500 человек. Это стройуправление и начало строительство здания, которому по проекту надлежало быть школой-семилеткой и по совместительству клубом инженерно-технических работников </a:t>
            </a:r>
            <a:r>
              <a:rPr lang="ru-RU" b="1" dirty="0" smtClean="0">
                <a:solidFill>
                  <a:srgbClr val="002060"/>
                </a:solidFill>
              </a:rPr>
              <a:t>огнеупорного </a:t>
            </a:r>
            <a:r>
              <a:rPr lang="ru-RU" b="1" dirty="0">
                <a:solidFill>
                  <a:srgbClr val="002060"/>
                </a:solidFill>
              </a:rPr>
              <a:t>завода. Строительство было закончено в 1929 году. </a:t>
            </a:r>
          </a:p>
        </p:txBody>
      </p:sp>
      <p:pic>
        <p:nvPicPr>
          <p:cNvPr id="5122" name="Picture 2" descr="R0CV-Nehb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06639"/>
            <a:ext cx="4744029" cy="33718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3743"/>
            <a:ext cx="4320480" cy="2582896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27728" y="2985655"/>
            <a:ext cx="1152128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1970-е гг.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9856" y="6165304"/>
            <a:ext cx="2439888" cy="4764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Современный вид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833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Школа – «швейка»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699" y="3062219"/>
            <a:ext cx="39604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Сразу после открытия семилетней школы в 1929 году в здании заработала и вечерняя школа рабочей молодежи. С 1944 по 1949 г. работала украинская школа № 25 (</a:t>
            </a:r>
            <a:r>
              <a:rPr lang="ru-RU" b="1" dirty="0" err="1">
                <a:solidFill>
                  <a:srgbClr val="002060"/>
                </a:solidFill>
              </a:rPr>
              <a:t>Макеевский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РайОНО</a:t>
            </a:r>
            <a:r>
              <a:rPr lang="ru-RU" b="1" dirty="0">
                <a:solidFill>
                  <a:srgbClr val="002060"/>
                </a:solidFill>
              </a:rPr>
              <a:t>), а также классы фабрично-заводского </a:t>
            </a:r>
            <a:r>
              <a:rPr lang="ru-RU" b="1" dirty="0" smtClean="0">
                <a:solidFill>
                  <a:srgbClr val="002060"/>
                </a:solidFill>
              </a:rPr>
              <a:t>училища, </a:t>
            </a:r>
            <a:r>
              <a:rPr lang="ru-RU" b="1" dirty="0">
                <a:solidFill>
                  <a:srgbClr val="002060"/>
                </a:solidFill>
              </a:rPr>
              <a:t>на которых готовили специалистов основных профессий </a:t>
            </a:r>
            <a:r>
              <a:rPr lang="ru-RU" b="1" dirty="0" smtClean="0">
                <a:solidFill>
                  <a:srgbClr val="002060"/>
                </a:solidFill>
              </a:rPr>
              <a:t>для огнеупорного </a:t>
            </a:r>
            <a:r>
              <a:rPr lang="ru-RU" b="1" dirty="0">
                <a:solidFill>
                  <a:srgbClr val="002060"/>
                </a:solidFill>
              </a:rPr>
              <a:t>завода.         Недолгое время до 1941 г. в здании работал филиал Артемовского керамического        </a:t>
            </a:r>
            <a:r>
              <a:rPr lang="ru-RU" b="1" dirty="0" smtClean="0">
                <a:solidFill>
                  <a:srgbClr val="002060"/>
                </a:solidFill>
              </a:rPr>
              <a:t>техникума.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842120"/>
            <a:ext cx="3246754" cy="208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SAM_16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0528" y="2946291"/>
            <a:ext cx="4588551" cy="29415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277079" y="842120"/>
            <a:ext cx="4572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В 60-80 гг.  </a:t>
            </a:r>
            <a:r>
              <a:rPr lang="ru-RU" b="1" dirty="0" smtClean="0">
                <a:solidFill>
                  <a:srgbClr val="002060"/>
                </a:solidFill>
              </a:rPr>
              <a:t>(</a:t>
            </a:r>
            <a:r>
              <a:rPr lang="ru-RU" b="1" dirty="0">
                <a:solidFill>
                  <a:srgbClr val="002060"/>
                </a:solidFill>
              </a:rPr>
              <a:t>до 1987 г.) в здании работала украинская школа, а с середины 70-х, она же, только как филиал ОШ № 19 (начальные классы, </a:t>
            </a:r>
            <a:r>
              <a:rPr lang="ru-RU" b="1" dirty="0" err="1" smtClean="0">
                <a:solidFill>
                  <a:srgbClr val="002060"/>
                </a:solidFill>
              </a:rPr>
              <a:t>Горловский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ГорОНО</a:t>
            </a:r>
            <a:r>
              <a:rPr lang="ru-RU" b="1" dirty="0" smtClean="0">
                <a:solidFill>
                  <a:srgbClr val="002060"/>
                </a:solidFill>
              </a:rPr>
              <a:t>).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0601" y="2397657"/>
            <a:ext cx="1152128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1950-е гг.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40152" y="5501545"/>
            <a:ext cx="2736304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Современный вид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06855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" grpId="0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Школа – «швейка»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836712"/>
            <a:ext cx="50405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В 1936 году в этом здании начал работу аэроклуб (филиал </a:t>
            </a:r>
            <a:r>
              <a:rPr lang="ru-RU" b="1" dirty="0" smtClean="0">
                <a:solidFill>
                  <a:srgbClr val="002060"/>
                </a:solidFill>
              </a:rPr>
              <a:t>г. </a:t>
            </a:r>
            <a:r>
              <a:rPr lang="ru-RU" b="1" dirty="0" err="1" smtClean="0">
                <a:solidFill>
                  <a:srgbClr val="002060"/>
                </a:solidFill>
              </a:rPr>
              <a:t>Сталино</a:t>
            </a:r>
            <a:r>
              <a:rPr lang="ru-RU" b="1" dirty="0">
                <a:solidFill>
                  <a:srgbClr val="002060"/>
                </a:solidFill>
              </a:rPr>
              <a:t>), у клуба было своё летное поле (в районе современной Михайловки) и свой ангар. До нас дошло лишь несколько фамилий выпускников аэроклуба и несколько фотографий. Самый выдающийся выпускник - Иван </a:t>
            </a:r>
            <a:r>
              <a:rPr lang="ru-RU" b="1" dirty="0" smtClean="0">
                <a:solidFill>
                  <a:srgbClr val="002060"/>
                </a:solidFill>
              </a:rPr>
              <a:t>Тимофеевич </a:t>
            </a:r>
            <a:r>
              <a:rPr lang="ru-RU" b="1" dirty="0" err="1" smtClean="0">
                <a:solidFill>
                  <a:srgbClr val="002060"/>
                </a:solidFill>
              </a:rPr>
              <a:t>Гросул</a:t>
            </a:r>
            <a:r>
              <a:rPr lang="ru-RU" b="1" dirty="0">
                <a:solidFill>
                  <a:srgbClr val="002060"/>
                </a:solidFill>
              </a:rPr>
              <a:t>. </a:t>
            </a:r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1943 г. </a:t>
            </a:r>
            <a:r>
              <a:rPr lang="ru-RU" b="1" dirty="0" err="1" smtClean="0">
                <a:solidFill>
                  <a:srgbClr val="002060"/>
                </a:solidFill>
              </a:rPr>
              <a:t>Гросулу</a:t>
            </a:r>
            <a:r>
              <a:rPr lang="ru-RU" b="1" dirty="0" smtClean="0">
                <a:solidFill>
                  <a:srgbClr val="002060"/>
                </a:solidFill>
              </a:rPr>
              <a:t> И.Т. за </a:t>
            </a:r>
            <a:r>
              <a:rPr lang="ru-RU" b="1" dirty="0">
                <a:solidFill>
                  <a:srgbClr val="002060"/>
                </a:solidFill>
              </a:rPr>
              <a:t>241 боевой вылет было присвоено звание Героя Советского Союза.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75" y="4502427"/>
            <a:ext cx="3886952" cy="2160240"/>
          </a:xfrm>
          <a:prstGeom prst="rect">
            <a:avLst/>
          </a:prstGeom>
          <a:noFill/>
          <a:ln w="317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47" name="Picture 3" descr="H:\Гросул\grosu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908" y="887533"/>
            <a:ext cx="2540000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84139" y="4144294"/>
            <a:ext cx="4264154" cy="239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72272" y="6093296"/>
            <a:ext cx="1152128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1936 г.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59498" y="3825044"/>
            <a:ext cx="1533337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И.Т. </a:t>
            </a:r>
            <a:r>
              <a:rPr lang="ru-RU" b="1" dirty="0" err="1" smtClean="0">
                <a:solidFill>
                  <a:schemeClr val="tx1"/>
                </a:solidFill>
              </a:rPr>
              <a:t>Гросул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5567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8000"/>
    </mc:Choice>
    <mc:Fallback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Школа – «швейка»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056" y="1052736"/>
            <a:ext cx="67602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В конце 80-х годов здание передается на баланс </a:t>
            </a:r>
            <a:r>
              <a:rPr lang="ru-RU" b="1" dirty="0" err="1">
                <a:solidFill>
                  <a:srgbClr val="002060"/>
                </a:solidFill>
              </a:rPr>
              <a:t>Пантелеймоновского</a:t>
            </a:r>
            <a:r>
              <a:rPr lang="ru-RU" b="1" dirty="0">
                <a:solidFill>
                  <a:srgbClr val="002060"/>
                </a:solidFill>
              </a:rPr>
              <a:t> огнеупорного завода. До середины 90-х годов в нем работала швейная </a:t>
            </a:r>
            <a:r>
              <a:rPr lang="ru-RU" b="1" dirty="0" smtClean="0">
                <a:solidFill>
                  <a:srgbClr val="002060"/>
                </a:solidFill>
              </a:rPr>
              <a:t>фабрика. Большинство </a:t>
            </a:r>
            <a:r>
              <a:rPr lang="ru-RU" b="1" dirty="0">
                <a:solidFill>
                  <a:srgbClr val="002060"/>
                </a:solidFill>
              </a:rPr>
              <a:t>жителей </a:t>
            </a:r>
            <a:r>
              <a:rPr lang="ru-RU" b="1" dirty="0" err="1">
                <a:solidFill>
                  <a:srgbClr val="002060"/>
                </a:solidFill>
              </a:rPr>
              <a:t>Пантелеймоновки</a:t>
            </a:r>
            <a:r>
              <a:rPr lang="ru-RU" b="1" dirty="0">
                <a:solidFill>
                  <a:srgbClr val="002060"/>
                </a:solidFill>
              </a:rPr>
              <a:t> и ныне называют </a:t>
            </a:r>
            <a:r>
              <a:rPr lang="ru-RU" b="1" dirty="0" smtClean="0">
                <a:solidFill>
                  <a:srgbClr val="002060"/>
                </a:solidFill>
              </a:rPr>
              <a:t> здание школы «швейкой».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2013-01-21_1334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9724"/>
            <a:ext cx="5505180" cy="4134023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63081" y="6021287"/>
            <a:ext cx="5256584" cy="682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Образцы одежды швейной фабрики </a:t>
            </a:r>
            <a:r>
              <a:rPr lang="ru-RU" b="1" dirty="0" err="1" smtClean="0">
                <a:solidFill>
                  <a:schemeClr val="tx1"/>
                </a:solidFill>
              </a:rPr>
              <a:t>Пантелеймоновского</a:t>
            </a:r>
            <a:r>
              <a:rPr lang="ru-RU" b="1" dirty="0" smtClean="0">
                <a:solidFill>
                  <a:schemeClr val="tx1"/>
                </a:solidFill>
              </a:rPr>
              <a:t> огнеупорного завода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835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ДК им. Чернышевского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H:\Артур\Пантелеймоновка\Пантелеймоновка допматериалы\Фото смотреть\СКАНЕР\ДК им. Чернишевского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6264" y="960730"/>
            <a:ext cx="4104456" cy="2920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H:\Артур\Пантелеймоновка\Пантелеймоновка допматериалы\Фото смотреть\СКАНЕР\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41861" b="34222"/>
          <a:stretch/>
        </p:blipFill>
        <p:spPr bwMode="auto">
          <a:xfrm>
            <a:off x="152400" y="2420888"/>
            <a:ext cx="4752528" cy="321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2400" y="958335"/>
            <a:ext cx="4572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Дом культуры построен в 1929 г. </a:t>
            </a:r>
            <a:r>
              <a:rPr lang="ru-RU" b="1" dirty="0">
                <a:solidFill>
                  <a:srgbClr val="002060"/>
                </a:solidFill>
              </a:rPr>
              <a:t>П</a:t>
            </a:r>
            <a:r>
              <a:rPr lang="ru-RU" b="1" dirty="0" smtClean="0">
                <a:solidFill>
                  <a:srgbClr val="002060"/>
                </a:solidFill>
              </a:rPr>
              <a:t>осле Великой Отечественной войны был восстановлен и приобрел свой современный  облик.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221" name="Picture 5" descr="http://static.panoramio.com/photos/original/1023503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4" y="3356992"/>
            <a:ext cx="4528255" cy="301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651197" y="1378479"/>
            <a:ext cx="1152128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1970 г.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5085184"/>
            <a:ext cx="1152128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1940-е гг.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20892" y="5949280"/>
            <a:ext cx="2731428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Современный вид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6119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000"/>
    </mc:Choice>
    <mc:Fallback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 animBg="1"/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9"/>
            <a:ext cx="8507288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Пантелеймоновка – поселок городского типа,  относится к городу Горловка и находится на </a:t>
            </a:r>
            <a:br>
              <a:rPr lang="ru-RU" sz="3200" dirty="0" smtClean="0"/>
            </a:br>
            <a:r>
              <a:rPr lang="ru-RU" sz="3200" dirty="0" smtClean="0"/>
              <a:t>12 км трассы Горловка-Донецк.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1972816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Большинство простых обывателей о </a:t>
            </a:r>
            <a:r>
              <a:rPr lang="ru-RU" sz="2400" b="1" dirty="0" err="1" smtClean="0">
                <a:solidFill>
                  <a:srgbClr val="0070C0"/>
                </a:solidFill>
              </a:rPr>
              <a:t>Пантелеймоновке</a:t>
            </a:r>
            <a:r>
              <a:rPr lang="ru-RU" sz="2400" b="1" dirty="0" smtClean="0">
                <a:solidFill>
                  <a:srgbClr val="0070C0"/>
                </a:solidFill>
              </a:rPr>
              <a:t> знают, но их познания ограничены: проезжал мимо, слышал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что-то… </a:t>
            </a:r>
            <a:r>
              <a:rPr lang="ru-RU" sz="2400" b="1" dirty="0">
                <a:solidFill>
                  <a:srgbClr val="0070C0"/>
                </a:solidFill>
              </a:rPr>
              <a:t>П</a:t>
            </a:r>
            <a:r>
              <a:rPr lang="ru-RU" sz="2400" b="1" dirty="0" smtClean="0">
                <a:solidFill>
                  <a:srgbClr val="0070C0"/>
                </a:solidFill>
              </a:rPr>
              <a:t>оэтому цель нашей виртуальной экскурсии – узнать о простом рабочем поселке – Пантелеймоновка, его истории и достопримечательностях. 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108" b="32648"/>
          <a:stretch/>
        </p:blipFill>
        <p:spPr bwMode="auto">
          <a:xfrm>
            <a:off x="179513" y="4781845"/>
            <a:ext cx="6346219" cy="134432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H:\Застывшие мгновения\Рисунок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5004" y="4460169"/>
            <a:ext cx="3504708" cy="19876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2859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118267"/>
            <a:ext cx="8229600" cy="882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«Сквер Славы»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875023"/>
            <a:ext cx="868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«Сквер Славы» - самое памятное место для жителей </a:t>
            </a:r>
            <a:r>
              <a:rPr lang="ru-RU" b="1" dirty="0" err="1" smtClean="0">
                <a:solidFill>
                  <a:srgbClr val="002060"/>
                </a:solidFill>
              </a:rPr>
              <a:t>Пантелеймоновки</a:t>
            </a:r>
            <a:r>
              <a:rPr lang="ru-RU" b="1" dirty="0" smtClean="0">
                <a:solidFill>
                  <a:srgbClr val="002060"/>
                </a:solidFill>
              </a:rPr>
              <a:t>.                      В сквере находятся памятники, в которых отражены страницы истории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 создания СССР и до наших дней.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http://www.shukach.com/sites/default/files/imagecache/node-gallery-display/post_images/185/5120-672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94" t="10298" r="22551" b="10878"/>
          <a:stretch/>
        </p:blipFill>
        <p:spPr bwMode="auto">
          <a:xfrm>
            <a:off x="226180" y="1795361"/>
            <a:ext cx="1616501" cy="2876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48" t="17554" r="21055" b="20510"/>
          <a:stretch/>
        </p:blipFill>
        <p:spPr bwMode="auto">
          <a:xfrm>
            <a:off x="2483768" y="1795360"/>
            <a:ext cx="1660740" cy="2876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http://www.shukach.com/sites/default/files/imagecache/node-gallery-display/post_images/185/5128-673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46" t="22577" r="20850" b="3469"/>
          <a:stretch/>
        </p:blipFill>
        <p:spPr bwMode="auto">
          <a:xfrm>
            <a:off x="4724400" y="1795359"/>
            <a:ext cx="1680630" cy="28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://afgan-memorial.org/uploads/m138_1_0IMG_002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59" t="11522" r="13789" b="7088"/>
          <a:stretch/>
        </p:blipFill>
        <p:spPr bwMode="auto">
          <a:xfrm>
            <a:off x="6948266" y="1793617"/>
            <a:ext cx="1778657" cy="287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98" b="21929"/>
          <a:stretch/>
        </p:blipFill>
        <p:spPr bwMode="auto">
          <a:xfrm>
            <a:off x="224574" y="4726380"/>
            <a:ext cx="3861168" cy="197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44508" y="4834867"/>
            <a:ext cx="4891988" cy="187743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«Сквер Славы»:</a:t>
            </a:r>
          </a:p>
          <a:p>
            <a:pPr algn="just"/>
            <a:endParaRPr lang="ru-RU" b="1" dirty="0" smtClean="0"/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ПАМЯТНИК В.И. ЛЕНИНУ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ПАМЯТНИК ЗОЕ КОСМОДЕМЬЯНСКОЙ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МЕМОРИАЛ ВОИНАМ КРАСНОЙ АРМИИ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ПАМЯТНИК ВОИНАМ-ИНТЕРНАЦИОНАЛИСТАМ</a:t>
            </a:r>
          </a:p>
          <a:p>
            <a:pPr algn="just"/>
            <a:r>
              <a:rPr lang="ru-RU" sz="1600" b="1" dirty="0" smtClean="0"/>
              <a:t>5.    ПАМЯТНИК ЖЕРТВАМ НЕОБЪЯВЛЕННОЙ ВОЙНЫ</a:t>
            </a:r>
            <a:endParaRPr lang="ru-RU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3883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95"/>
    </mc:Choice>
    <mc:Fallback>
      <p:transition spd="slow" advTm="3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 smtClean="0">
                <a:solidFill>
                  <a:srgbClr val="FF0000"/>
                </a:solidFill>
              </a:rPr>
              <a:t>Пантелеймоновский</a:t>
            </a:r>
            <a:r>
              <a:rPr lang="ru-RU" b="1" dirty="0" smtClean="0">
                <a:solidFill>
                  <a:srgbClr val="FF0000"/>
                </a:solidFill>
              </a:rPr>
              <a:t> огнеупорный завод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71" name="Picture 7" descr="Картинки по запросу пантелеймоновка заво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605" y="2564905"/>
            <a:ext cx="436245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mw2.google.com/mw-panoramio/photos/medium/101704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7"/>
            <a:ext cx="4762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400" y="1116137"/>
            <a:ext cx="868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Огнеупорный завод один из первенцев советской индустриализации. Строительство завода началось в 1926 г. Первую продукцию завод начал выпускать в 1930 г.   Первое название завода – </a:t>
            </a:r>
            <a:r>
              <a:rPr lang="ru-RU" b="1" dirty="0" err="1" smtClean="0">
                <a:solidFill>
                  <a:srgbClr val="002060"/>
                </a:solidFill>
              </a:rPr>
              <a:t>Пантелеймоновский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динасовый</a:t>
            </a:r>
            <a:r>
              <a:rPr lang="ru-RU" b="1" dirty="0" smtClean="0">
                <a:solidFill>
                  <a:srgbClr val="002060"/>
                </a:solidFill>
              </a:rPr>
              <a:t> завод им. Карла Маркса.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5661486"/>
            <a:ext cx="4483224" cy="7633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Центральная проходная. Административный корпус.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Современный вид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5517232"/>
            <a:ext cx="2738264" cy="6480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chemeClr val="tx1"/>
                </a:solidFill>
              </a:rPr>
              <a:t>Общий</a:t>
            </a:r>
            <a:r>
              <a:rPr lang="ru-RU" b="1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вид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завода.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Современный вид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1999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 smtClean="0">
                <a:solidFill>
                  <a:srgbClr val="FF0000"/>
                </a:solidFill>
              </a:rPr>
              <a:t>Пантелеймоновский</a:t>
            </a:r>
            <a:r>
              <a:rPr lang="ru-RU" b="1" dirty="0" smtClean="0">
                <a:solidFill>
                  <a:srgbClr val="FF0000"/>
                </a:solidFill>
              </a:rPr>
              <a:t> огнеупорный завод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:\Артур\Пантелеймоновка\Пантелеймоновка допматериалы\Скан разобрать\2013-11-24_06283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52"/>
          <a:stretch/>
        </p:blipFill>
        <p:spPr bwMode="auto">
          <a:xfrm>
            <a:off x="2899048" y="2204864"/>
            <a:ext cx="6121152" cy="413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35896" y="6362484"/>
            <a:ext cx="4896544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Поставки продукции завода в 1964 г.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1052736"/>
            <a:ext cx="8686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В 1941 г. из-за стратегической важности производимой продукции, завод был срочно эвакуирован на Урал. После освобождения </a:t>
            </a:r>
            <a:r>
              <a:rPr lang="ru-RU" b="1" dirty="0" err="1" smtClean="0">
                <a:solidFill>
                  <a:srgbClr val="002060"/>
                </a:solidFill>
              </a:rPr>
              <a:t>Пантелеймоновки</a:t>
            </a:r>
            <a:r>
              <a:rPr lang="ru-RU" b="1" dirty="0" smtClean="0">
                <a:solidFill>
                  <a:srgbClr val="002060"/>
                </a:solidFill>
              </a:rPr>
              <a:t> и возвращения оборудования, завод сразу начал производить необходимую стране продукцию. В 1944 г. завод посетил Н.С. Хрущев, тем самым показав важность огнеупорного завода для страны.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96954"/>
            <a:ext cx="2835424" cy="213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4083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Церковь Великомученика </a:t>
            </a:r>
            <a:r>
              <a:rPr lang="ru-RU" b="1" dirty="0" err="1" smtClean="0">
                <a:solidFill>
                  <a:srgbClr val="FF0000"/>
                </a:solidFill>
              </a:rPr>
              <a:t>Пантелеимона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H:\image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02403"/>
            <a:ext cx="3950802" cy="2961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2400" y="1116138"/>
            <a:ext cx="868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В</a:t>
            </a:r>
            <a:r>
              <a:rPr lang="ru-RU" b="1" dirty="0">
                <a:solidFill>
                  <a:srgbClr val="002060"/>
                </a:solidFill>
              </a:rPr>
              <a:t> начале 1994 года </a:t>
            </a:r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помещении бывшего детского сада </a:t>
            </a:r>
            <a:r>
              <a:rPr lang="ru-RU" b="1" dirty="0" smtClean="0">
                <a:solidFill>
                  <a:srgbClr val="002060"/>
                </a:solidFill>
              </a:rPr>
              <a:t>была открыта церковь </a:t>
            </a:r>
            <a:r>
              <a:rPr lang="ru-RU" b="1" dirty="0">
                <a:solidFill>
                  <a:srgbClr val="002060"/>
                </a:solidFill>
              </a:rPr>
              <a:t>в честь великомученика </a:t>
            </a:r>
            <a:r>
              <a:rPr lang="ru-RU" b="1" dirty="0" err="1" smtClean="0">
                <a:solidFill>
                  <a:srgbClr val="002060"/>
                </a:solidFill>
              </a:rPr>
              <a:t>Пантелеимона</a:t>
            </a:r>
            <a:r>
              <a:rPr lang="ru-RU" b="1" dirty="0" smtClean="0">
                <a:solidFill>
                  <a:srgbClr val="002060"/>
                </a:solidFill>
              </a:rPr>
              <a:t>, которому  Пантелеймоновка обязана своим названием.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316" name="Picture 4" descr="http://sobory.ru/pic/31300/31332_20150929_2124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9808"/>
            <a:ext cx="5256584" cy="3778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95736" y="6342395"/>
            <a:ext cx="2192052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Современный вид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5984262"/>
            <a:ext cx="1152128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1990-е гг.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0848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385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Итоги экскурсии: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1"/>
            <a:ext cx="8712968" cy="345638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познакомились с историей возникновения </a:t>
            </a:r>
            <a:r>
              <a:rPr lang="ru-RU" dirty="0" err="1" smtClean="0"/>
              <a:t>Пантелеймоновки</a:t>
            </a:r>
            <a:r>
              <a:rPr lang="ru-RU" dirty="0" smtClean="0"/>
              <a:t> и ее достопримечательностями;</a:t>
            </a:r>
          </a:p>
          <a:p>
            <a:pPr algn="just"/>
            <a:r>
              <a:rPr lang="ru-RU" dirty="0" smtClean="0"/>
              <a:t>пришли к выводу, что наш край – это не только большие города, но и маленькие рабочие поселки, также имеющие свою славную историю, и ежедневно способствующие становлению и процветанию нашей Родины;</a:t>
            </a:r>
          </a:p>
          <a:p>
            <a:pPr algn="just"/>
            <a:r>
              <a:rPr lang="ru-RU" dirty="0" smtClean="0"/>
              <a:t>пополнили методическую копилку для проведения уроков </a:t>
            </a:r>
            <a:r>
              <a:rPr lang="ru-RU" dirty="0"/>
              <a:t>гражданственности </a:t>
            </a:r>
            <a:r>
              <a:rPr lang="ru-RU" dirty="0" smtClean="0"/>
              <a:t>Донбасса, истории и  географии родного края.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509120"/>
            <a:ext cx="8208912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Помните!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Куда бы вы не ехали – не проезжайте мимо!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Ведь все лучшее рядом с вами!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78680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19"/>
            <a:ext cx="2520280" cy="85496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Ресурсы: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568952" cy="5832648"/>
          </a:xfrm>
        </p:spPr>
        <p:txBody>
          <a:bodyPr>
            <a:normAutofit fontScale="62500" lnSpcReduction="20000"/>
          </a:bodyPr>
          <a:lstStyle/>
          <a:p>
            <a:pPr marL="514350" indent="-514350" algn="just">
              <a:buAutoNum type="arabicPeriod"/>
            </a:pPr>
            <a:r>
              <a:rPr lang="ru-RU" dirty="0" smtClean="0"/>
              <a:t>«Седьмая гаубичная.1918—1921», Пронин Д., Александровский Г., </a:t>
            </a:r>
            <a:r>
              <a:rPr lang="ru-RU" dirty="0" err="1" smtClean="0"/>
              <a:t>Ребиков</a:t>
            </a:r>
            <a:r>
              <a:rPr lang="ru-RU" dirty="0" smtClean="0"/>
              <a:t> Н.,  1960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ru-RU" dirty="0" smtClean="0"/>
              <a:t>Археологический альманах, №2, Донецк, 1993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ru-RU" u="sng" dirty="0" smtClean="0">
                <a:hlinkClick r:id="rId4"/>
              </a:rPr>
              <a:t>http://govorit.donetsk.ua/belye-giganty-vozhdi-plemen-donbassa.html</a:t>
            </a:r>
            <a:endParaRPr lang="ru-RU" u="sng" dirty="0" smtClean="0"/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en-US" u="sng" dirty="0" smtClean="0">
                <a:hlinkClick r:id="rId5"/>
              </a:rPr>
              <a:t>www.etoretro.ru</a:t>
            </a:r>
            <a:endParaRPr lang="ru-RU" u="sng" dirty="0" smtClean="0"/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ru-RU" dirty="0"/>
              <a:t>Светлица Л.И. – Вот эта улица, вот этот дом… История одного экспоната. Горловка: ЧП «</a:t>
            </a:r>
            <a:r>
              <a:rPr lang="ru-RU" dirty="0" err="1"/>
              <a:t>Видавництво</a:t>
            </a:r>
            <a:r>
              <a:rPr lang="ru-RU" dirty="0"/>
              <a:t> Лихтар», </a:t>
            </a:r>
            <a:r>
              <a:rPr lang="ru-RU" dirty="0" smtClean="0"/>
              <a:t>2013</a:t>
            </a:r>
            <a:endParaRPr lang="ru-RU" u="sng" dirty="0" smtClean="0"/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en-US" u="sng" dirty="0" smtClean="0">
                <a:hlinkClick r:id="rId6"/>
              </a:rPr>
              <a:t>http://uprobrgrl.ucoz.ru/publ/zosh_19/22</a:t>
            </a:r>
            <a:endParaRPr lang="ru-RU" u="sng" dirty="0" smtClean="0"/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en-US" u="sng" dirty="0" smtClean="0">
                <a:hlinkClick r:id="rId7"/>
              </a:rPr>
              <a:t>https://ok.ru/panteleymonovka</a:t>
            </a:r>
            <a:endParaRPr lang="ru-RU" u="sng" dirty="0" smtClean="0"/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en-US" u="sng" dirty="0" smtClean="0">
                <a:solidFill>
                  <a:srgbClr val="002060"/>
                </a:solidFill>
              </a:rPr>
              <a:t>http://www.shukach.com/ru/node/16853</a:t>
            </a:r>
            <a:endParaRPr lang="ru-RU" dirty="0" smtClean="0">
              <a:solidFill>
                <a:srgbClr val="002060"/>
              </a:solidFill>
            </a:endParaRP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ru-RU" dirty="0" smtClean="0"/>
              <a:t>Материалы из фондов школьного историко-краеведческого музея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uk-UA" dirty="0"/>
              <a:t>«</a:t>
            </a:r>
            <a:r>
              <a:rPr lang="uk-UA" dirty="0" err="1" smtClean="0"/>
              <a:t>Екатерининской</a:t>
            </a:r>
            <a:r>
              <a:rPr lang="uk-UA" dirty="0" smtClean="0"/>
              <a:t> </a:t>
            </a:r>
            <a:r>
              <a:rPr lang="uk-UA" dirty="0" err="1" smtClean="0"/>
              <a:t>железной</a:t>
            </a:r>
            <a:r>
              <a:rPr lang="uk-UA" dirty="0" smtClean="0"/>
              <a:t> </a:t>
            </a:r>
            <a:r>
              <a:rPr lang="uk-UA" dirty="0" err="1" smtClean="0"/>
              <a:t>дорогой</a:t>
            </a:r>
            <a:r>
              <a:rPr lang="uk-UA" dirty="0" smtClean="0"/>
              <a:t>». </a:t>
            </a:r>
            <a:r>
              <a:rPr lang="uk-UA" dirty="0" err="1" smtClean="0"/>
              <a:t>Издание</a:t>
            </a:r>
            <a:r>
              <a:rPr lang="uk-UA" dirty="0" smtClean="0"/>
              <a:t> </a:t>
            </a:r>
            <a:r>
              <a:rPr lang="uk-UA" dirty="0"/>
              <a:t>2. </a:t>
            </a:r>
            <a:r>
              <a:rPr lang="uk-UA" dirty="0" err="1" smtClean="0"/>
              <a:t>Екатеринослав</a:t>
            </a:r>
            <a:r>
              <a:rPr lang="uk-UA" dirty="0"/>
              <a:t>, </a:t>
            </a:r>
            <a:r>
              <a:rPr lang="uk-UA" dirty="0" smtClean="0"/>
              <a:t>1912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uk-UA" dirty="0"/>
              <a:t>«</a:t>
            </a:r>
            <a:r>
              <a:rPr lang="uk-UA" dirty="0" err="1"/>
              <a:t>Марков</a:t>
            </a:r>
            <a:r>
              <a:rPr lang="uk-UA" dirty="0"/>
              <a:t> и </a:t>
            </a:r>
            <a:r>
              <a:rPr lang="uk-UA" dirty="0" err="1" smtClean="0"/>
              <a:t>марковцы</a:t>
            </a:r>
            <a:r>
              <a:rPr lang="uk-UA" dirty="0" smtClean="0"/>
              <a:t>»., </a:t>
            </a:r>
            <a:r>
              <a:rPr lang="uk-UA" dirty="0"/>
              <a:t>НП </a:t>
            </a:r>
            <a:r>
              <a:rPr lang="uk-UA" dirty="0" err="1" smtClean="0"/>
              <a:t>Посев</a:t>
            </a:r>
            <a:r>
              <a:rPr lang="uk-UA" dirty="0"/>
              <a:t>, 2001 </a:t>
            </a:r>
            <a:endParaRPr lang="uk-UA" dirty="0" smtClean="0"/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uk-UA" dirty="0" smtClean="0"/>
              <a:t>«</a:t>
            </a:r>
            <a:r>
              <a:rPr lang="uk-UA" dirty="0" err="1" smtClean="0"/>
              <a:t>Сердце</a:t>
            </a:r>
            <a:r>
              <a:rPr lang="uk-UA" dirty="0" smtClean="0"/>
              <a:t>, </a:t>
            </a:r>
            <a:r>
              <a:rPr lang="uk-UA" dirty="0" err="1" smtClean="0"/>
              <a:t>отданное</a:t>
            </a:r>
            <a:r>
              <a:rPr lang="uk-UA" dirty="0" smtClean="0"/>
              <a:t> </a:t>
            </a:r>
            <a:r>
              <a:rPr lang="uk-UA" dirty="0"/>
              <a:t>людям», </a:t>
            </a:r>
            <a:r>
              <a:rPr lang="uk-UA" dirty="0" err="1" smtClean="0"/>
              <a:t>Иван</a:t>
            </a:r>
            <a:r>
              <a:rPr lang="uk-UA" dirty="0" smtClean="0"/>
              <a:t> </a:t>
            </a:r>
            <a:r>
              <a:rPr lang="uk-UA" dirty="0"/>
              <a:t>Кирилюк, </a:t>
            </a:r>
            <a:r>
              <a:rPr lang="uk-UA" dirty="0" err="1" smtClean="0"/>
              <a:t>Донбасс</a:t>
            </a:r>
            <a:r>
              <a:rPr lang="uk-UA" dirty="0" smtClean="0"/>
              <a:t>, </a:t>
            </a:r>
            <a:r>
              <a:rPr lang="uk-UA" dirty="0"/>
              <a:t>2007 </a:t>
            </a:r>
            <a:endParaRPr lang="ru-RU" dirty="0"/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ru-RU" dirty="0"/>
              <a:t>Материалы из личного архива Г. </a:t>
            </a:r>
            <a:r>
              <a:rPr lang="ru-RU" dirty="0" smtClean="0"/>
              <a:t>Санина</a:t>
            </a:r>
            <a:endParaRPr lang="ru-RU" dirty="0"/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ru-RU" dirty="0"/>
              <a:t>Административно – территориальное деление союзных республик. СССР., Москва, 1963</a:t>
            </a:r>
            <a:r>
              <a:rPr lang="ru-RU" dirty="0" smtClean="0"/>
              <a:t>  </a:t>
            </a: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811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4000"/>
    </mc:Choice>
    <mc:Fallback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519" y="116632"/>
            <a:ext cx="8229600" cy="72494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Пантелеймоновка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683" y="1268760"/>
            <a:ext cx="8550978" cy="1224136"/>
          </a:xfrm>
          <a:noFill/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В 1876 г. на Курско-</a:t>
            </a:r>
            <a:r>
              <a:rPr lang="ru-RU" sz="1800" b="1" dirty="0" err="1">
                <a:solidFill>
                  <a:srgbClr val="002060"/>
                </a:solidFill>
              </a:rPr>
              <a:t>Харьковско</a:t>
            </a:r>
            <a:r>
              <a:rPr lang="ru-RU" sz="1800" b="1" dirty="0">
                <a:solidFill>
                  <a:srgbClr val="002060"/>
                </a:solidFill>
              </a:rPr>
              <a:t>-Азовской железной дороге возникла станция. Дата ее открытия – 9 августа. В здание вокзала для освящения станции была внесена икона святого </a:t>
            </a:r>
            <a:r>
              <a:rPr lang="ru-RU" sz="1800" b="1" dirty="0" err="1">
                <a:solidFill>
                  <a:srgbClr val="002060"/>
                </a:solidFill>
              </a:rPr>
              <a:t>Пантелеимона</a:t>
            </a:r>
            <a:r>
              <a:rPr lang="ru-RU" sz="1800" b="1" dirty="0">
                <a:solidFill>
                  <a:srgbClr val="002060"/>
                </a:solidFill>
              </a:rPr>
              <a:t> (9 августа – День великомученика </a:t>
            </a:r>
            <a:r>
              <a:rPr lang="ru-RU" sz="1800" b="1" dirty="0" err="1">
                <a:solidFill>
                  <a:srgbClr val="002060"/>
                </a:solidFill>
              </a:rPr>
              <a:t>Пантелеимона</a:t>
            </a:r>
            <a:r>
              <a:rPr lang="ru-RU" sz="1800" b="1" dirty="0">
                <a:solidFill>
                  <a:srgbClr val="002060"/>
                </a:solidFill>
              </a:rPr>
              <a:t>). Отсюда и название станции, а позже и поселка.</a:t>
            </a:r>
          </a:p>
        </p:txBody>
      </p:sp>
      <p:pic>
        <p:nvPicPr>
          <p:cNvPr id="1026" name="Picture 2" descr="http://static.panoramio.com/photos/large/1023015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55035"/>
            <a:ext cx="8058430" cy="39583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8280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697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Карта экскурсии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052737"/>
            <a:ext cx="8496944" cy="552076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6807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538"/>
    </mc:Choice>
    <mc:Fallback>
      <p:transition spd="slow" advTm="1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Мы посетим с вами объекты: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9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514350" indent="-514350" algn="just">
              <a:buAutoNum type="arabicPeriod"/>
            </a:pPr>
            <a:r>
              <a:rPr lang="ru-RU" dirty="0" err="1" smtClean="0"/>
              <a:t>Беева</a:t>
            </a:r>
            <a:r>
              <a:rPr lang="ru-RU" dirty="0" smtClean="0"/>
              <a:t> могила</a:t>
            </a:r>
          </a:p>
          <a:p>
            <a:pPr marL="514350" indent="-514350" algn="just">
              <a:buAutoNum type="arabicPeriod"/>
            </a:pPr>
            <a:r>
              <a:rPr lang="ru-RU" dirty="0" smtClean="0"/>
              <a:t>Стела «</a:t>
            </a:r>
            <a:r>
              <a:rPr lang="ru-RU" dirty="0" err="1" smtClean="0"/>
              <a:t>Пантелеймоновка</a:t>
            </a:r>
            <a:r>
              <a:rPr lang="ru-RU" dirty="0" smtClean="0"/>
              <a:t>»</a:t>
            </a:r>
          </a:p>
          <a:p>
            <a:pPr marL="514350" indent="-514350" algn="just">
              <a:buAutoNum type="arabicPeriod"/>
            </a:pPr>
            <a:r>
              <a:rPr lang="ru-RU" dirty="0" smtClean="0"/>
              <a:t>Искусственный </a:t>
            </a:r>
            <a:r>
              <a:rPr lang="ru-RU" dirty="0" err="1" smtClean="0"/>
              <a:t>Пантелеймоновский</a:t>
            </a:r>
            <a:r>
              <a:rPr lang="ru-RU" dirty="0" smtClean="0"/>
              <a:t> ставок</a:t>
            </a:r>
          </a:p>
          <a:p>
            <a:pPr marL="514350" indent="-514350" algn="just">
              <a:buAutoNum type="arabicPeriod"/>
            </a:pPr>
            <a:r>
              <a:rPr lang="ru-RU" dirty="0" err="1" smtClean="0"/>
              <a:t>Горловская</a:t>
            </a:r>
            <a:r>
              <a:rPr lang="ru-RU" dirty="0" smtClean="0"/>
              <a:t> ОШ № 19 (школьный историко-краеведческий музей)</a:t>
            </a:r>
          </a:p>
          <a:p>
            <a:pPr marL="514350" indent="-514350" algn="just">
              <a:buAutoNum type="arabicPeriod"/>
            </a:pPr>
            <a:r>
              <a:rPr lang="ru-RU" dirty="0" smtClean="0"/>
              <a:t>«Белая арка»</a:t>
            </a:r>
          </a:p>
          <a:p>
            <a:pPr marL="514350" indent="-514350" algn="just">
              <a:buAutoNum type="arabicPeriod"/>
            </a:pPr>
            <a:r>
              <a:rPr lang="ru-RU" dirty="0"/>
              <a:t> </a:t>
            </a:r>
            <a:r>
              <a:rPr lang="ru-RU" dirty="0" smtClean="0"/>
              <a:t>Школа – «швейка»</a:t>
            </a:r>
          </a:p>
          <a:p>
            <a:pPr marL="514350" indent="-514350" algn="just">
              <a:buAutoNum type="arabicPeriod"/>
            </a:pPr>
            <a:r>
              <a:rPr lang="ru-RU" dirty="0"/>
              <a:t> </a:t>
            </a:r>
            <a:r>
              <a:rPr lang="ru-RU" dirty="0" smtClean="0"/>
              <a:t>ДК им. Чернышевского</a:t>
            </a:r>
          </a:p>
          <a:p>
            <a:pPr marL="514350" indent="-514350" algn="just">
              <a:buAutoNum type="arabicPeriod"/>
            </a:pPr>
            <a:r>
              <a:rPr lang="ru-RU" dirty="0"/>
              <a:t> </a:t>
            </a:r>
            <a:r>
              <a:rPr lang="ru-RU" dirty="0" smtClean="0"/>
              <a:t>«Сквер Славы»</a:t>
            </a:r>
          </a:p>
          <a:p>
            <a:pPr marL="514350" indent="-514350" algn="just">
              <a:buAutoNum type="arabicPeriod"/>
            </a:pPr>
            <a:r>
              <a:rPr lang="ru-RU" dirty="0"/>
              <a:t> </a:t>
            </a:r>
            <a:r>
              <a:rPr lang="ru-RU" dirty="0" err="1" smtClean="0"/>
              <a:t>Пантелеймоновский</a:t>
            </a:r>
            <a:r>
              <a:rPr lang="ru-RU" dirty="0" smtClean="0"/>
              <a:t> огнеупорный завод</a:t>
            </a:r>
          </a:p>
          <a:p>
            <a:pPr marL="514350" indent="-514350" algn="just">
              <a:buAutoNum type="arabicPeriod"/>
            </a:pPr>
            <a:r>
              <a:rPr lang="ru-RU" dirty="0"/>
              <a:t> </a:t>
            </a:r>
            <a:r>
              <a:rPr lang="ru-RU" dirty="0" smtClean="0"/>
              <a:t>Церковь Великомученика Пантелеймона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6351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W_SIGP_LABELS_08 769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3265" y="3324438"/>
            <a:ext cx="5009215" cy="33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81754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Беев курган (</a:t>
            </a:r>
            <a:r>
              <a:rPr lang="ru-RU" b="1" dirty="0" err="1" smtClean="0">
                <a:solidFill>
                  <a:srgbClr val="FF0000"/>
                </a:solidFill>
              </a:rPr>
              <a:t>Беева</a:t>
            </a:r>
            <a:r>
              <a:rPr lang="ru-RU" b="1" dirty="0" smtClean="0">
                <a:solidFill>
                  <a:srgbClr val="FF0000"/>
                </a:solidFill>
              </a:rPr>
              <a:t> могила, </a:t>
            </a:r>
            <a:r>
              <a:rPr lang="ru-RU" b="1" dirty="0" err="1" smtClean="0">
                <a:solidFill>
                  <a:srgbClr val="FF0000"/>
                </a:solidFill>
              </a:rPr>
              <a:t>Беева</a:t>
            </a:r>
            <a:r>
              <a:rPr lang="ru-RU" b="1" dirty="0" smtClean="0">
                <a:solidFill>
                  <a:srgbClr val="FF0000"/>
                </a:solidFill>
              </a:rPr>
              <a:t> гора)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65"/>
          <a:stretch/>
        </p:blipFill>
        <p:spPr bwMode="auto">
          <a:xfrm>
            <a:off x="274212" y="980728"/>
            <a:ext cx="4153772" cy="2718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44008" y="1340768"/>
            <a:ext cx="42484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Захоронение, которое находится на севере </a:t>
            </a:r>
            <a:r>
              <a:rPr lang="ru-RU" b="1" dirty="0" err="1" smtClean="0">
                <a:solidFill>
                  <a:srgbClr val="002060"/>
                </a:solidFill>
              </a:rPr>
              <a:t>Пантелеймоновки</a:t>
            </a:r>
            <a:r>
              <a:rPr lang="ru-RU" b="1" dirty="0" smtClean="0">
                <a:solidFill>
                  <a:srgbClr val="002060"/>
                </a:solidFill>
              </a:rPr>
              <a:t>. Было раскопано только в 1990 г., хотя встречалось на картах местности </a:t>
            </a:r>
            <a:r>
              <a:rPr lang="en-US" b="1" dirty="0" smtClean="0">
                <a:solidFill>
                  <a:srgbClr val="002060"/>
                </a:solidFill>
              </a:rPr>
              <a:t>XIX </a:t>
            </a:r>
            <a:r>
              <a:rPr lang="ru-RU" b="1" dirty="0" smtClean="0">
                <a:solidFill>
                  <a:srgbClr val="002060"/>
                </a:solidFill>
              </a:rPr>
              <a:t>в. (</a:t>
            </a:r>
            <a:r>
              <a:rPr lang="ru-RU" b="1" dirty="0" err="1" smtClean="0">
                <a:solidFill>
                  <a:srgbClr val="002060"/>
                </a:solidFill>
              </a:rPr>
              <a:t>трехверстовка</a:t>
            </a:r>
            <a:r>
              <a:rPr lang="ru-RU" b="1" dirty="0" smtClean="0">
                <a:solidFill>
                  <a:srgbClr val="002060"/>
                </a:solidFill>
              </a:rPr>
              <a:t>  Ф. Ф. Шуберта).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3786190"/>
            <a:ext cx="32896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Находка является уникальной, ведь рост вождя – около 2,5 м. Таких захоронений в мире лишь несколько, </a:t>
            </a:r>
            <a:r>
              <a:rPr lang="ru-RU" b="1" dirty="0">
                <a:solidFill>
                  <a:srgbClr val="002060"/>
                </a:solidFill>
              </a:rPr>
              <a:t>некоторые </a:t>
            </a:r>
            <a:r>
              <a:rPr lang="ru-RU" b="1" dirty="0" smtClean="0">
                <a:solidFill>
                  <a:srgbClr val="002060"/>
                </a:solidFill>
              </a:rPr>
              <a:t>ученые </a:t>
            </a:r>
            <a:r>
              <a:rPr lang="ru-RU" b="1" dirty="0">
                <a:solidFill>
                  <a:srgbClr val="002060"/>
                </a:solidFill>
              </a:rPr>
              <a:t>предполагают, что </a:t>
            </a:r>
            <a:r>
              <a:rPr lang="ru-RU" b="1" dirty="0" smtClean="0">
                <a:solidFill>
                  <a:srgbClr val="002060"/>
                </a:solidFill>
              </a:rPr>
              <a:t>здесь найдены </a:t>
            </a:r>
            <a:r>
              <a:rPr lang="ru-RU" b="1" dirty="0">
                <a:solidFill>
                  <a:srgbClr val="002060"/>
                </a:solidFill>
              </a:rPr>
              <a:t>останки славяно - </a:t>
            </a:r>
            <a:r>
              <a:rPr lang="ru-RU" b="1" dirty="0" err="1" smtClean="0">
                <a:solidFill>
                  <a:srgbClr val="002060"/>
                </a:solidFill>
              </a:rPr>
              <a:t>ариев</a:t>
            </a:r>
            <a:r>
              <a:rPr lang="ru-RU" b="1" dirty="0" smtClean="0">
                <a:solidFill>
                  <a:srgbClr val="002060"/>
                </a:solidFill>
              </a:rPr>
              <a:t>, потомки которых </a:t>
            </a:r>
            <a:r>
              <a:rPr lang="ru-RU" b="1" dirty="0">
                <a:solidFill>
                  <a:srgbClr val="002060"/>
                </a:solidFill>
              </a:rPr>
              <a:t>затем ушли в Индию и основали там новую культуру.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7305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19"/>
            <a:ext cx="9143998" cy="1016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Беев курган (</a:t>
            </a:r>
            <a:r>
              <a:rPr lang="ru-RU" b="1" dirty="0" err="1" smtClean="0">
                <a:solidFill>
                  <a:srgbClr val="FF0000"/>
                </a:solidFill>
              </a:rPr>
              <a:t>Беева</a:t>
            </a:r>
            <a:r>
              <a:rPr lang="ru-RU" b="1" dirty="0" smtClean="0">
                <a:solidFill>
                  <a:srgbClr val="FF0000"/>
                </a:solidFill>
              </a:rPr>
              <a:t> могила, </a:t>
            </a:r>
            <a:r>
              <a:rPr lang="ru-RU" b="1" dirty="0" err="1" smtClean="0">
                <a:solidFill>
                  <a:srgbClr val="FF0000"/>
                </a:solidFill>
              </a:rPr>
              <a:t>Беева</a:t>
            </a:r>
            <a:r>
              <a:rPr lang="ru-RU" b="1" dirty="0" smtClean="0">
                <a:solidFill>
                  <a:srgbClr val="FF0000"/>
                </a:solidFill>
              </a:rPr>
              <a:t> гора)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56"/>
          <a:stretch/>
        </p:blipFill>
        <p:spPr bwMode="auto">
          <a:xfrm>
            <a:off x="4336455" y="980728"/>
            <a:ext cx="4611037" cy="278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3816424" cy="341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1" y="1204728"/>
            <a:ext cx="39604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Всего погребений три, но у всех весьма печальная судьба: два разграблены ранее, одно (последнее) исследовано, но широкой публике не выставляется.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39951" y="4119066"/>
            <a:ext cx="50040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В 1919 г. </a:t>
            </a:r>
            <a:r>
              <a:rPr lang="ru-RU" b="1" dirty="0" err="1" smtClean="0">
                <a:solidFill>
                  <a:srgbClr val="002060"/>
                </a:solidFill>
              </a:rPr>
              <a:t>Беева</a:t>
            </a:r>
            <a:r>
              <a:rPr lang="ru-RU" b="1" dirty="0" smtClean="0">
                <a:solidFill>
                  <a:srgbClr val="002060"/>
                </a:solidFill>
              </a:rPr>
              <a:t> гора использовалась </a:t>
            </a:r>
            <a:r>
              <a:rPr lang="ru-RU" b="1" dirty="0" err="1" smtClean="0">
                <a:solidFill>
                  <a:srgbClr val="002060"/>
                </a:solidFill>
              </a:rPr>
              <a:t>Дроздовским</a:t>
            </a:r>
            <a:r>
              <a:rPr lang="ru-RU" b="1" dirty="0" smtClean="0">
                <a:solidFill>
                  <a:srgbClr val="002060"/>
                </a:solidFill>
              </a:rPr>
              <a:t> полком (одно </a:t>
            </a:r>
            <a:r>
              <a:rPr lang="ru-RU" b="1" dirty="0">
                <a:solidFill>
                  <a:srgbClr val="002060"/>
                </a:solidFill>
              </a:rPr>
              <a:t>из самых надёжных и боеспособных соединений Добровольческой армии генерала Деникина и Русской армии генерала </a:t>
            </a:r>
            <a:r>
              <a:rPr lang="ru-RU" b="1" dirty="0" smtClean="0">
                <a:solidFill>
                  <a:srgbClr val="002060"/>
                </a:solidFill>
              </a:rPr>
              <a:t>Врангеля) как наблюдательный пункт. </a:t>
            </a:r>
            <a:r>
              <a:rPr lang="ru-RU" b="1" dirty="0">
                <a:solidFill>
                  <a:srgbClr val="002060"/>
                </a:solidFill>
              </a:rPr>
              <a:t>З</a:t>
            </a:r>
            <a:r>
              <a:rPr lang="ru-RU" b="1" dirty="0" smtClean="0">
                <a:solidFill>
                  <a:srgbClr val="002060"/>
                </a:solidFill>
              </a:rPr>
              <a:t>десь также размещалась гаубичная батарея </a:t>
            </a:r>
            <a:r>
              <a:rPr lang="ru-RU" b="1" dirty="0" err="1" smtClean="0">
                <a:solidFill>
                  <a:srgbClr val="002060"/>
                </a:solidFill>
              </a:rPr>
              <a:t>дроздовцев</a:t>
            </a:r>
            <a:r>
              <a:rPr lang="ru-RU" b="1" dirty="0" smtClean="0">
                <a:solidFill>
                  <a:srgbClr val="002060"/>
                </a:solidFill>
              </a:rPr>
              <a:t>, которая сдерживала наступление Красной армии со стороны Горловки.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3284984"/>
            <a:ext cx="4320480" cy="6480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Схема погребального кургана в </a:t>
            </a:r>
            <a:r>
              <a:rPr lang="ru-RU" b="1" dirty="0" err="1" smtClean="0">
                <a:solidFill>
                  <a:schemeClr val="tx1"/>
                </a:solidFill>
              </a:rPr>
              <a:t>Пантелеймоновке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8900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42829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Стела «</a:t>
            </a:r>
            <a:r>
              <a:rPr lang="ru-RU" b="1" dirty="0" err="1" smtClean="0">
                <a:solidFill>
                  <a:srgbClr val="FF0000"/>
                </a:solidFill>
              </a:rPr>
              <a:t>Пантелеймоновка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Стела &quot;Пантелеймонов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93777"/>
            <a:ext cx="6480720" cy="43099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5301208"/>
            <a:ext cx="88569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Долгое время </a:t>
            </a:r>
            <a:r>
              <a:rPr lang="ru-RU" b="1" dirty="0" err="1" smtClean="0">
                <a:solidFill>
                  <a:srgbClr val="002060"/>
                </a:solidFill>
              </a:rPr>
              <a:t>Пантелеймоновка</a:t>
            </a:r>
            <a:r>
              <a:rPr lang="ru-RU" b="1" dirty="0" smtClean="0">
                <a:solidFill>
                  <a:srgbClr val="002060"/>
                </a:solidFill>
              </a:rPr>
              <a:t> не имела своей визитной карточки. Кроме нескольких дорожных указателей ничего не говорило о том, что здесь находится достаточно большой поселок. Стела содержит информацию о дате создания (1876 г.) поселка, а также два герба: градообразующего предприятия ПАО «ПОЗ» и поселковый.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9" name="Picture 3" descr="H:\image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74" t="6215" r="15351" b="4842"/>
          <a:stretch/>
        </p:blipFill>
        <p:spPr bwMode="auto">
          <a:xfrm>
            <a:off x="323528" y="1177493"/>
            <a:ext cx="1275892" cy="160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4" y="2636912"/>
            <a:ext cx="1482789" cy="174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://bin.ua/uploads/posts/2011-06/1307440137_pantel.ogneup.za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64" y="4301178"/>
            <a:ext cx="2291339" cy="7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6132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52"/>
            <a:ext cx="8229600" cy="1143000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Пантелеймоновский</a:t>
            </a:r>
            <a:r>
              <a:rPr lang="ru-RU" b="1" dirty="0" smtClean="0">
                <a:solidFill>
                  <a:srgbClr val="FF0000"/>
                </a:solidFill>
              </a:rPr>
              <a:t> ставок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4" y="1196754"/>
            <a:ext cx="374893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Сооружение искусственного Пантелеймоновского ставка началось в 1960 году. На высокий склон естественной глубокой балки годами свозили бытовой мусор. И когда огромная свалка, исчерпав свои возможности, превратилась в настоящую бытовую угрозу, </a:t>
            </a:r>
            <a:r>
              <a:rPr lang="ru-RU" b="1" dirty="0" err="1" smtClean="0">
                <a:solidFill>
                  <a:srgbClr val="002060"/>
                </a:solidFill>
              </a:rPr>
              <a:t>пантелеймоновцы</a:t>
            </a:r>
            <a:r>
              <a:rPr lang="ru-RU" b="1" dirty="0" smtClean="0">
                <a:solidFill>
                  <a:srgbClr val="002060"/>
                </a:solidFill>
              </a:rPr>
              <a:t> решили преобразовать ее в дамбу.</a:t>
            </a:r>
          </a:p>
          <a:p>
            <a:pPr algn="just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7" name="Picture 3" descr="H:\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98205"/>
            <a:ext cx="5760640" cy="25991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:\DCIM\IMG_20161101_132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26" r="11617"/>
          <a:stretch/>
        </p:blipFill>
        <p:spPr bwMode="auto">
          <a:xfrm>
            <a:off x="4211960" y="1063129"/>
            <a:ext cx="4680520" cy="27189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3422035"/>
            <a:ext cx="1152128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1970-е гг.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6093296"/>
            <a:ext cx="2376264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Современный вид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34869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8000"/>
    </mc:Choice>
    <mc:Fallback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1|3.9|2.3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5.7|3.8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5|1.6|2.2|6|0.8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4.3|3|2|1.3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7|1.8|1.7|2.3|1.9|1.3|2.4|1.3|1.1|2.3|2.1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3.2|3|3.2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3.7|2.8|4.9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2.1|4|1.3|3.7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5.4|2.6|2.3|3.3|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3.9|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5.5|2.2|2.6|1.8|3.1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6|1.3|7.2|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5.6|3.8|1.9|2.9|2.3|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|4.3|2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|3.8|3.5|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|5.1|3.8|1.9|2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3|1.8|3.6|6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.6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|1.7|1.8|1.8|2.1|2.3|2.1|1.7|1.6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2.5|4.7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3.5|6|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2.8|7.2|2.9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|8.4|3.1|2.2|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1387</Words>
  <Application>Microsoft Office PowerPoint</Application>
  <PresentationFormat>Экран (4:3)</PresentationFormat>
  <Paragraphs>126</Paragraphs>
  <Slides>25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Горловская общеобразовательная школа I-III ступеней № 19</vt:lpstr>
      <vt:lpstr>Пантелеймоновка – поселок городского типа,  относится к городу Горловка и находится на  12 км трассы Горловка-Донецк.</vt:lpstr>
      <vt:lpstr>Пантелеймоновка</vt:lpstr>
      <vt:lpstr>Карта экскурсии</vt:lpstr>
      <vt:lpstr>Мы посетим с вами объекты:</vt:lpstr>
      <vt:lpstr>Беев курган (Беева могила, Беева гора)</vt:lpstr>
      <vt:lpstr>Беев курган (Беева могила, Беева гора)</vt:lpstr>
      <vt:lpstr>Стела «Пантелеймоновка»</vt:lpstr>
      <vt:lpstr>Пантелеймоновский ставок</vt:lpstr>
      <vt:lpstr>Пантелеймоновский ставок</vt:lpstr>
      <vt:lpstr>Горловская ОШ №19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Итоги экскурсии: </vt:lpstr>
      <vt:lpstr>Ресурсы: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Горловская общеобразовательная школа I-III ступеней № 19</dc:title>
  <dc:creator>Артур</dc:creator>
  <cp:lastModifiedBy>Артур</cp:lastModifiedBy>
  <cp:revision>121</cp:revision>
  <dcterms:created xsi:type="dcterms:W3CDTF">2016-10-31T12:40:30Z</dcterms:created>
  <dcterms:modified xsi:type="dcterms:W3CDTF">2017-09-06T04:09:10Z</dcterms:modified>
</cp:coreProperties>
</file>